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61" r:id="rId3"/>
    <p:sldId id="278" r:id="rId4"/>
    <p:sldId id="257" r:id="rId5"/>
    <p:sldId id="259" r:id="rId6"/>
    <p:sldId id="272" r:id="rId7"/>
    <p:sldId id="260" r:id="rId8"/>
    <p:sldId id="273" r:id="rId9"/>
    <p:sldId id="279" r:id="rId10"/>
    <p:sldId id="262" r:id="rId11"/>
    <p:sldId id="277" r:id="rId12"/>
    <p:sldId id="263" r:id="rId13"/>
    <p:sldId id="270" r:id="rId14"/>
    <p:sldId id="276" r:id="rId15"/>
    <p:sldId id="274" r:id="rId16"/>
    <p:sldId id="275" r:id="rId1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showGuides="1">
      <p:cViewPr varScale="1">
        <p:scale>
          <a:sx n="143" d="100"/>
          <a:sy n="143" d="100"/>
        </p:scale>
        <p:origin x="-135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7E3D3F4-5612-B448-A558-0A47F79A7D5F}" type="datetimeFigureOut">
              <a:rPr lang="fr-FR" smtClean="0"/>
              <a:pPr/>
              <a:t>11/03/21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3D3F4-5612-B448-A558-0A47F79A7D5F}" type="datetimeFigureOut">
              <a:rPr lang="fr-FR" smtClean="0"/>
              <a:pPr/>
              <a:t>11/03/21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3D3F4-5612-B448-A558-0A47F79A7D5F}" type="datetimeFigureOut">
              <a:rPr lang="fr-FR" smtClean="0"/>
              <a:pPr/>
              <a:t>11/03/21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3D3F4-5612-B448-A558-0A47F79A7D5F}" type="datetimeFigureOut">
              <a:rPr lang="fr-FR" smtClean="0"/>
              <a:pPr/>
              <a:t>11/03/21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7E3D3F4-5612-B448-A558-0A47F79A7D5F}" type="datetimeFigureOut">
              <a:rPr lang="fr-FR" smtClean="0"/>
              <a:pPr/>
              <a:t>11/03/21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7E3D3F4-5612-B448-A558-0A47F79A7D5F}" type="datetimeFigureOut">
              <a:rPr lang="fr-FR" smtClean="0"/>
              <a:pPr/>
              <a:t>11/03/21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7E3D3F4-5612-B448-A558-0A47F79A7D5F}" type="datetimeFigureOut">
              <a:rPr lang="fr-FR" smtClean="0"/>
              <a:pPr/>
              <a:t>11/03/21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B7E3D3F4-5612-B448-A558-0A47F79A7D5F}" type="datetimeFigureOut">
              <a:rPr lang="fr-FR" smtClean="0"/>
              <a:pPr/>
              <a:t>11/03/21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7E3D3F4-5612-B448-A558-0A47F79A7D5F}" type="datetimeFigureOut">
              <a:rPr lang="fr-FR" smtClean="0"/>
              <a:pPr/>
              <a:t>11/03/21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7E3D3F4-5612-B448-A558-0A47F79A7D5F}" type="datetimeFigureOut">
              <a:rPr lang="fr-FR" smtClean="0"/>
              <a:pPr/>
              <a:t>11/03/21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7E3D3F4-5612-B448-A558-0A47F79A7D5F}" type="datetimeFigureOut">
              <a:rPr lang="fr-FR" smtClean="0"/>
              <a:pPr/>
              <a:t>11/03/21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909E193-D043-034A-8A38-404E917C0803}"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3D3F4-5612-B448-A558-0A47F79A7D5F}" type="datetimeFigureOut">
              <a:rPr lang="fr-FR" smtClean="0"/>
              <a:pPr/>
              <a:t>11/03/21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9E193-D043-034A-8A38-404E917C0803}"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articipons.orleans-metropole.f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799" y="2865437"/>
            <a:ext cx="7772400" cy="2239963"/>
          </a:xfrm>
        </p:spPr>
        <p:txBody>
          <a:bodyPr>
            <a:noAutofit/>
          </a:bodyPr>
          <a:lstStyle/>
          <a:p>
            <a:r>
              <a:rPr lang="fr-FR" sz="8000" dirty="0" smtClean="0">
                <a:solidFill>
                  <a:srgbClr val="FF6600"/>
                </a:solidFill>
              </a:rPr>
              <a:t>Le MUR d’Orléans La Source</a:t>
            </a:r>
            <a:endParaRPr lang="fr-FR" sz="8000" dirty="0">
              <a:solidFill>
                <a:srgbClr val="FF6600"/>
              </a:solidFill>
            </a:endParaRPr>
          </a:p>
        </p:txBody>
      </p:sp>
      <p:sp>
        <p:nvSpPr>
          <p:cNvPr id="3" name="Sous-titre 2"/>
          <p:cNvSpPr>
            <a:spLocks noGrp="1"/>
          </p:cNvSpPr>
          <p:nvPr>
            <p:ph type="subTitle" idx="1"/>
          </p:nvPr>
        </p:nvSpPr>
        <p:spPr>
          <a:xfrm rot="20778659">
            <a:off x="380393" y="1080255"/>
            <a:ext cx="4114800" cy="1143000"/>
          </a:xfrm>
        </p:spPr>
        <p:txBody>
          <a:bodyPr/>
          <a:lstStyle/>
          <a:p>
            <a:r>
              <a:rPr lang="fr-FR" dirty="0" smtClean="0"/>
              <a:t>Projet pour le Budget Participatif 2021-2022</a:t>
            </a: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0"/>
            <a:ext cx="8229600" cy="3505200"/>
          </a:xfrm>
        </p:spPr>
        <p:txBody>
          <a:bodyPr>
            <a:normAutofit fontScale="92500" lnSpcReduction="20000"/>
          </a:bodyPr>
          <a:lstStyle/>
          <a:p>
            <a:pPr>
              <a:buNone/>
            </a:pPr>
            <a:r>
              <a:rPr lang="fr-FR" dirty="0" smtClean="0"/>
              <a:t>Financement :</a:t>
            </a:r>
          </a:p>
          <a:p>
            <a:r>
              <a:rPr lang="fr-FR" dirty="0" smtClean="0"/>
              <a:t>En </a:t>
            </a:r>
            <a:r>
              <a:rPr lang="fr-FR" dirty="0" smtClean="0">
                <a:solidFill>
                  <a:srgbClr val="FF6600"/>
                </a:solidFill>
              </a:rPr>
              <a:t>attendant des subventions </a:t>
            </a:r>
            <a:r>
              <a:rPr lang="fr-FR" dirty="0" smtClean="0"/>
              <a:t>pour rémunérer les artistes, nous comptons sur une </a:t>
            </a:r>
            <a:r>
              <a:rPr lang="fr-FR" dirty="0" smtClean="0">
                <a:solidFill>
                  <a:srgbClr val="FF6600"/>
                </a:solidFill>
              </a:rPr>
              <a:t>participation bénévole des artistes locaux </a:t>
            </a:r>
            <a:r>
              <a:rPr lang="fr-FR" dirty="0" smtClean="0"/>
              <a:t>en leur fournissant le matériel . </a:t>
            </a:r>
          </a:p>
          <a:p>
            <a:r>
              <a:rPr lang="fr-FR" dirty="0" smtClean="0"/>
              <a:t>Nous sollicitons le Budget Participatif pour l’achat des peintures et l’ensemble du matériel pour 1 ou  2 ans.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0"/>
            <a:ext cx="8229600" cy="3505200"/>
          </a:xfrm>
        </p:spPr>
        <p:txBody>
          <a:bodyPr>
            <a:normAutofit fontScale="92500" lnSpcReduction="10000"/>
          </a:bodyPr>
          <a:lstStyle/>
          <a:p>
            <a:pPr>
              <a:buNone/>
            </a:pPr>
            <a:r>
              <a:rPr lang="fr-FR" dirty="0" smtClean="0"/>
              <a:t>Budget Participatif 2021-2022</a:t>
            </a:r>
          </a:p>
          <a:p>
            <a:r>
              <a:rPr lang="fr-FR" dirty="0" smtClean="0"/>
              <a:t>Comment voter : </a:t>
            </a:r>
          </a:p>
          <a:p>
            <a:pPr lvl="1">
              <a:buFont typeface="Wingdings" charset="2"/>
              <a:buChar char="ü"/>
            </a:pPr>
            <a:r>
              <a:rPr lang="fr-FR" dirty="0" smtClean="0"/>
              <a:t>Sans attendre s’inscrire sur le site : </a:t>
            </a:r>
            <a:r>
              <a:rPr lang="fr-FR" b="1" dirty="0" smtClean="0">
                <a:hlinkClick r:id="rId2"/>
              </a:rPr>
              <a:t>https://participons.orleans-metropole.fr</a:t>
            </a:r>
            <a:endParaRPr lang="fr-FR" dirty="0" smtClean="0">
              <a:solidFill>
                <a:srgbClr val="FF6600"/>
              </a:solidFill>
            </a:endParaRPr>
          </a:p>
          <a:p>
            <a:pPr lvl="1">
              <a:buFont typeface="Wingdings" charset="2"/>
              <a:buChar char="ü"/>
            </a:pPr>
            <a:r>
              <a:rPr lang="fr-FR" dirty="0" smtClean="0"/>
              <a:t>Attendre la validation de son inscription par mail </a:t>
            </a:r>
          </a:p>
          <a:p>
            <a:pPr lvl="1">
              <a:buFont typeface="Wingdings" charset="2"/>
              <a:buChar char="ü"/>
            </a:pPr>
            <a:r>
              <a:rPr lang="fr-FR" dirty="0" smtClean="0"/>
              <a:t>Le 23 mars et jusqu’au  12 avril 12h VOTEZ pour ce projet dans la liste des contributions</a:t>
            </a:r>
          </a:p>
          <a:p>
            <a:pPr lvl="1">
              <a:buFont typeface="Wingdings" charset="2"/>
              <a:buChar char="ü"/>
            </a:pPr>
            <a:r>
              <a:rPr lang="fr-FR" dirty="0" smtClean="0"/>
              <a:t>Il n’est pas obligatoire d’être orléanais pour voter</a:t>
            </a:r>
          </a:p>
          <a:p>
            <a:pPr lvl="1"/>
            <a:endParaRPr lang="fr-FR"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normAutofit fontScale="92500"/>
          </a:bodyPr>
          <a:lstStyle/>
          <a:p>
            <a:r>
              <a:rPr lang="fr-FR" dirty="0" smtClean="0"/>
              <a:t>Depuis 4 ans Le MUR D’ORLEANS…en Avril 2017 </a:t>
            </a:r>
            <a:endParaRPr lang="fr-FR" dirty="0"/>
          </a:p>
        </p:txBody>
      </p:sp>
      <p:pic>
        <p:nvPicPr>
          <p:cNvPr id="10" name="Image 9" descr="IMG_7321.JPG"/>
          <p:cNvPicPr>
            <a:picLocks noChangeAspect="1"/>
          </p:cNvPicPr>
          <p:nvPr/>
        </p:nvPicPr>
        <p:blipFill>
          <a:blip r:embed="rId2"/>
          <a:stretch>
            <a:fillRect/>
          </a:stretch>
        </p:blipFill>
        <p:spPr>
          <a:xfrm>
            <a:off x="2270918" y="2209801"/>
            <a:ext cx="6415882" cy="4277254"/>
          </a:xfrm>
          <a:prstGeom prst="rect">
            <a:avLst/>
          </a:prstGeom>
        </p:spPr>
      </p:pic>
      <p:pic>
        <p:nvPicPr>
          <p:cNvPr id="11" name="Image 10" descr="IMG_7367.jpg"/>
          <p:cNvPicPr>
            <a:picLocks noChangeAspect="1"/>
          </p:cNvPicPr>
          <p:nvPr/>
        </p:nvPicPr>
        <p:blipFill>
          <a:blip r:embed="rId3"/>
          <a:srcRect l="8339" r="21052"/>
          <a:stretch>
            <a:fillRect/>
          </a:stretch>
        </p:blipFill>
        <p:spPr>
          <a:xfrm>
            <a:off x="76200" y="2209801"/>
            <a:ext cx="2587752" cy="2443162"/>
          </a:xfrm>
          <a:prstGeom prst="rect">
            <a:avLst/>
          </a:prstGeom>
        </p:spPr>
      </p:pic>
      <p:sp>
        <p:nvSpPr>
          <p:cNvPr id="6" name="ZoneTexte 5"/>
          <p:cNvSpPr txBox="1"/>
          <p:nvPr/>
        </p:nvSpPr>
        <p:spPr>
          <a:xfrm>
            <a:off x="685800" y="4283631"/>
            <a:ext cx="758704" cy="369332"/>
          </a:xfrm>
          <a:prstGeom prst="rect">
            <a:avLst/>
          </a:prstGeom>
          <a:noFill/>
        </p:spPr>
        <p:txBody>
          <a:bodyPr wrap="none" rtlCol="0">
            <a:spAutoFit/>
          </a:bodyPr>
          <a:lstStyle/>
          <a:p>
            <a:r>
              <a:rPr lang="fr-FR" dirty="0" smtClean="0">
                <a:solidFill>
                  <a:schemeClr val="bg1"/>
                </a:solidFill>
              </a:rPr>
              <a:t>Shane</a:t>
            </a:r>
            <a:endParaRPr lang="fr-FR"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normAutofit fontScale="77500" lnSpcReduction="20000"/>
          </a:bodyPr>
          <a:lstStyle/>
          <a:p>
            <a:r>
              <a:rPr lang="fr-FR" dirty="0" smtClean="0"/>
              <a:t>Depuis 4 ans  le MUR D’ORLEANS… ici en septembre 2017 </a:t>
            </a:r>
            <a:endParaRPr lang="fr-FR" dirty="0"/>
          </a:p>
        </p:txBody>
      </p:sp>
      <p:pic>
        <p:nvPicPr>
          <p:cNvPr id="6" name="Image 5" descr="IMG_1564.jpg"/>
          <p:cNvPicPr>
            <a:picLocks noChangeAspect="1"/>
          </p:cNvPicPr>
          <p:nvPr/>
        </p:nvPicPr>
        <p:blipFill>
          <a:blip r:embed="rId2"/>
          <a:stretch>
            <a:fillRect/>
          </a:stretch>
        </p:blipFill>
        <p:spPr>
          <a:xfrm>
            <a:off x="1295400" y="2209801"/>
            <a:ext cx="6553200" cy="4368800"/>
          </a:xfrm>
          <a:prstGeom prst="rect">
            <a:avLst/>
          </a:prstGeom>
        </p:spPr>
      </p:pic>
      <p:sp>
        <p:nvSpPr>
          <p:cNvPr id="5" name="ZoneTexte 4"/>
          <p:cNvSpPr txBox="1"/>
          <p:nvPr/>
        </p:nvSpPr>
        <p:spPr>
          <a:xfrm>
            <a:off x="6019800" y="3059668"/>
            <a:ext cx="2034873" cy="369332"/>
          </a:xfrm>
          <a:prstGeom prst="rect">
            <a:avLst/>
          </a:prstGeom>
          <a:noFill/>
        </p:spPr>
        <p:txBody>
          <a:bodyPr wrap="none" rtlCol="0">
            <a:spAutoFit/>
          </a:bodyPr>
          <a:lstStyle/>
          <a:p>
            <a:r>
              <a:rPr lang="fr-FR" dirty="0" err="1" smtClean="0">
                <a:latin typeface="Chalkduster"/>
              </a:rPr>
              <a:t>Enora</a:t>
            </a:r>
            <a:r>
              <a:rPr lang="fr-FR" dirty="0" smtClean="0">
                <a:latin typeface="Chalkduster"/>
              </a:rPr>
              <a:t> et </a:t>
            </a:r>
            <a:r>
              <a:rPr lang="fr-FR" dirty="0" err="1" smtClean="0">
                <a:latin typeface="Chalkduster"/>
              </a:rPr>
              <a:t>Koye</a:t>
            </a:r>
            <a:endParaRPr lang="fr-FR" dirty="0">
              <a:latin typeface="Chalkdus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normAutofit fontScale="85000" lnSpcReduction="10000"/>
          </a:bodyPr>
          <a:lstStyle/>
          <a:p>
            <a:r>
              <a:rPr lang="fr-FR" dirty="0" smtClean="0"/>
              <a:t>Depuis 4 ans le MUR D’ORLEANS… ici en avril 2019</a:t>
            </a:r>
            <a:endParaRPr lang="fr-FR" dirty="0"/>
          </a:p>
        </p:txBody>
      </p:sp>
      <p:pic>
        <p:nvPicPr>
          <p:cNvPr id="7" name="Image 6" descr="DSC09395.jpg"/>
          <p:cNvPicPr>
            <a:picLocks noChangeAspect="1"/>
          </p:cNvPicPr>
          <p:nvPr/>
        </p:nvPicPr>
        <p:blipFill>
          <a:blip r:embed="rId2"/>
          <a:stretch>
            <a:fillRect/>
          </a:stretch>
        </p:blipFill>
        <p:spPr>
          <a:xfrm>
            <a:off x="1295400" y="2209801"/>
            <a:ext cx="6788945" cy="4525963"/>
          </a:xfrm>
          <a:prstGeom prst="rect">
            <a:avLst/>
          </a:prstGeom>
        </p:spPr>
      </p:pic>
      <p:sp>
        <p:nvSpPr>
          <p:cNvPr id="5" name="ZoneTexte 4"/>
          <p:cNvSpPr txBox="1"/>
          <p:nvPr/>
        </p:nvSpPr>
        <p:spPr>
          <a:xfrm>
            <a:off x="4038600" y="3657600"/>
            <a:ext cx="1909639" cy="369332"/>
          </a:xfrm>
          <a:prstGeom prst="rect">
            <a:avLst/>
          </a:prstGeom>
          <a:noFill/>
        </p:spPr>
        <p:txBody>
          <a:bodyPr wrap="none" rtlCol="0">
            <a:spAutoFit/>
          </a:bodyPr>
          <a:lstStyle/>
          <a:p>
            <a:r>
              <a:rPr lang="fr-FR" dirty="0" err="1" smtClean="0">
                <a:latin typeface="Chalkduster"/>
              </a:rPr>
              <a:t>Japhe</a:t>
            </a:r>
            <a:r>
              <a:rPr lang="fr-FR" dirty="0" smtClean="0">
                <a:latin typeface="Chalkduster"/>
              </a:rPr>
              <a:t> et Rise</a:t>
            </a:r>
            <a:endParaRPr lang="fr-FR" dirty="0">
              <a:latin typeface="Chalkdus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normAutofit fontScale="77500" lnSpcReduction="20000"/>
          </a:bodyPr>
          <a:lstStyle/>
          <a:p>
            <a:r>
              <a:rPr lang="fr-FR" dirty="0" smtClean="0"/>
              <a:t>Depuis 4 ans le MUR D’ORLEANS… ici en septembre 2020 </a:t>
            </a:r>
            <a:endParaRPr lang="fr-FR" dirty="0"/>
          </a:p>
        </p:txBody>
      </p:sp>
      <p:pic>
        <p:nvPicPr>
          <p:cNvPr id="6" name="Image 5" descr="DSC03333.jpg"/>
          <p:cNvPicPr>
            <a:picLocks noChangeAspect="1"/>
          </p:cNvPicPr>
          <p:nvPr/>
        </p:nvPicPr>
        <p:blipFill>
          <a:blip r:embed="rId2"/>
          <a:stretch>
            <a:fillRect/>
          </a:stretch>
        </p:blipFill>
        <p:spPr>
          <a:xfrm>
            <a:off x="1143000" y="2209800"/>
            <a:ext cx="6727031" cy="4484687"/>
          </a:xfrm>
          <a:prstGeom prst="rect">
            <a:avLst/>
          </a:prstGeom>
        </p:spPr>
      </p:pic>
      <p:sp>
        <p:nvSpPr>
          <p:cNvPr id="7" name="ZoneTexte 6"/>
          <p:cNvSpPr txBox="1"/>
          <p:nvPr/>
        </p:nvSpPr>
        <p:spPr>
          <a:xfrm>
            <a:off x="5960923" y="6019800"/>
            <a:ext cx="1909108" cy="461665"/>
          </a:xfrm>
          <a:prstGeom prst="rect">
            <a:avLst/>
          </a:prstGeom>
          <a:noFill/>
        </p:spPr>
        <p:txBody>
          <a:bodyPr wrap="none" rtlCol="0">
            <a:spAutoFit/>
          </a:bodyPr>
          <a:lstStyle/>
          <a:p>
            <a:r>
              <a:rPr lang="fr-FR" sz="2400" dirty="0" smtClean="0">
                <a:solidFill>
                  <a:schemeClr val="bg1">
                    <a:lumMod val="75000"/>
                  </a:schemeClr>
                </a:solidFill>
                <a:latin typeface="Marker Felt Thin"/>
              </a:rPr>
              <a:t>Olivia de </a:t>
            </a:r>
            <a:r>
              <a:rPr lang="fr-FR" sz="2400" dirty="0" err="1" smtClean="0">
                <a:solidFill>
                  <a:schemeClr val="bg1">
                    <a:lumMod val="75000"/>
                  </a:schemeClr>
                </a:solidFill>
                <a:latin typeface="Marker Felt Thin"/>
              </a:rPr>
              <a:t>Bona</a:t>
            </a:r>
            <a:endParaRPr lang="fr-FR" sz="2400" dirty="0">
              <a:solidFill>
                <a:schemeClr val="bg1">
                  <a:lumMod val="75000"/>
                </a:schemeClr>
              </a:solidFill>
              <a:latin typeface="Marker Felt Thi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normAutofit fontScale="62500" lnSpcReduction="20000"/>
          </a:bodyPr>
          <a:lstStyle/>
          <a:p>
            <a:r>
              <a:rPr lang="fr-FR" dirty="0" smtClean="0"/>
              <a:t>Depuis 4 ans le MUR D’ORLEANS… ici la 35</a:t>
            </a:r>
            <a:r>
              <a:rPr lang="fr-FR" baseline="30000" dirty="0" smtClean="0"/>
              <a:t>ème</a:t>
            </a:r>
            <a:r>
              <a:rPr lang="fr-FR" dirty="0" smtClean="0"/>
              <a:t> fresque en décembre 2020 </a:t>
            </a:r>
            <a:endParaRPr lang="fr-FR" dirty="0"/>
          </a:p>
        </p:txBody>
      </p:sp>
      <p:pic>
        <p:nvPicPr>
          <p:cNvPr id="5" name="Image 4" descr="DSC04089.jpg"/>
          <p:cNvPicPr>
            <a:picLocks noChangeAspect="1"/>
          </p:cNvPicPr>
          <p:nvPr/>
        </p:nvPicPr>
        <p:blipFill>
          <a:blip r:embed="rId2"/>
          <a:srcRect t="15364"/>
          <a:stretch>
            <a:fillRect/>
          </a:stretch>
        </p:blipFill>
        <p:spPr>
          <a:xfrm>
            <a:off x="1295400" y="2209802"/>
            <a:ext cx="7269732" cy="4102098"/>
          </a:xfrm>
          <a:prstGeom prst="rect">
            <a:avLst/>
          </a:prstGeom>
        </p:spPr>
      </p:pic>
      <p:sp>
        <p:nvSpPr>
          <p:cNvPr id="7" name="ZoneTexte 6"/>
          <p:cNvSpPr txBox="1"/>
          <p:nvPr/>
        </p:nvSpPr>
        <p:spPr>
          <a:xfrm rot="19468646">
            <a:off x="457201" y="2166187"/>
            <a:ext cx="1279655" cy="369332"/>
          </a:xfrm>
          <a:prstGeom prst="rect">
            <a:avLst/>
          </a:prstGeom>
          <a:noFill/>
        </p:spPr>
        <p:txBody>
          <a:bodyPr wrap="none" rtlCol="0">
            <a:spAutoFit/>
          </a:bodyPr>
          <a:lstStyle/>
          <a:p>
            <a:r>
              <a:rPr lang="fr-FR" dirty="0" smtClean="0"/>
              <a:t>Projet </a:t>
            </a:r>
            <a:r>
              <a:rPr lang="fr-FR" dirty="0" err="1" smtClean="0"/>
              <a:t>Reoh</a:t>
            </a: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0"/>
            <a:ext cx="8229600" cy="3962399"/>
          </a:xfrm>
        </p:spPr>
        <p:txBody>
          <a:bodyPr>
            <a:normAutofit/>
          </a:bodyPr>
          <a:lstStyle/>
          <a:p>
            <a:r>
              <a:rPr lang="fr-FR" dirty="0" smtClean="0"/>
              <a:t>Pourquoi ?</a:t>
            </a:r>
          </a:p>
          <a:p>
            <a:pPr lvl="1"/>
            <a:r>
              <a:rPr lang="fr-FR" dirty="0" smtClean="0"/>
              <a:t>Participer à </a:t>
            </a:r>
            <a:r>
              <a:rPr lang="fr-FR" dirty="0" smtClean="0">
                <a:solidFill>
                  <a:srgbClr val="FF6600"/>
                </a:solidFill>
              </a:rPr>
              <a:t>l’animation du quartier d’Orléans La Source,</a:t>
            </a:r>
            <a:r>
              <a:rPr lang="fr-FR" dirty="0" smtClean="0"/>
              <a:t> principalement cette partie du quartier, la dalle en pleine réhabilitation</a:t>
            </a:r>
          </a:p>
          <a:p>
            <a:pPr lvl="1"/>
            <a:r>
              <a:rPr lang="fr-FR" dirty="0" smtClean="0"/>
              <a:t>Promouvoir l’art dans la ville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0"/>
            <a:ext cx="8229600" cy="3962399"/>
          </a:xfrm>
        </p:spPr>
        <p:txBody>
          <a:bodyPr>
            <a:normAutofit/>
          </a:bodyPr>
          <a:lstStyle/>
          <a:p>
            <a:r>
              <a:rPr lang="fr-FR" dirty="0" smtClean="0"/>
              <a:t>Pourquoi ?</a:t>
            </a:r>
          </a:p>
          <a:p>
            <a:pPr lvl="1"/>
            <a:r>
              <a:rPr lang="fr-FR" dirty="0" smtClean="0"/>
              <a:t>Accompagner les démarches pédagogiques et artistiques d’</a:t>
            </a:r>
            <a:r>
              <a:rPr lang="fr-FR" dirty="0" smtClean="0">
                <a:solidFill>
                  <a:srgbClr val="FF6600"/>
                </a:solidFill>
              </a:rPr>
              <a:t>enseignants et d’animateurs sociaux</a:t>
            </a:r>
          </a:p>
          <a:p>
            <a:pPr lvl="1"/>
            <a:r>
              <a:rPr lang="fr-FR" dirty="0" smtClean="0"/>
              <a:t>Faire connaître des artistes et leurs travail, offrir aux </a:t>
            </a:r>
            <a:r>
              <a:rPr lang="fr-FR" dirty="0" err="1" smtClean="0"/>
              <a:t>street-artistes</a:t>
            </a:r>
            <a:r>
              <a:rPr lang="fr-FR" dirty="0" smtClean="0"/>
              <a:t> locaux un nouvel espace d’expression.</a:t>
            </a: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lstStyle/>
          <a:p>
            <a:r>
              <a:rPr lang="fr-FR" dirty="0" smtClean="0"/>
              <a:t>Lieu</a:t>
            </a:r>
            <a:endParaRPr lang="fr-FR" dirty="0"/>
          </a:p>
        </p:txBody>
      </p:sp>
      <p:pic>
        <p:nvPicPr>
          <p:cNvPr id="6" name="Image 5" descr="data=JAnmLFUMcxr0gosZvy6CV5CyfJIR7OpO4MmkKP4nftU-eGsLpQCsCpZLVJ0hF3BVccWnAPxXwKtIy9w5lkuBDnMzUb5_CtA8IcMLoLm1bkIw_IxCpZo"/>
          <p:cNvPicPr>
            <a:picLocks noChangeAspect="1"/>
          </p:cNvPicPr>
          <p:nvPr/>
        </p:nvPicPr>
        <p:blipFill>
          <a:blip r:embed="rId2"/>
          <a:stretch>
            <a:fillRect/>
          </a:stretch>
        </p:blipFill>
        <p:spPr>
          <a:xfrm>
            <a:off x="1447800" y="2362200"/>
            <a:ext cx="7047570" cy="3657600"/>
          </a:xfrm>
          <a:prstGeom prst="rect">
            <a:avLst/>
          </a:prstGeom>
        </p:spPr>
      </p:pic>
      <p:cxnSp>
        <p:nvCxnSpPr>
          <p:cNvPr id="8" name="Connecteur droit avec flèche 7"/>
          <p:cNvCxnSpPr/>
          <p:nvPr/>
        </p:nvCxnSpPr>
        <p:spPr>
          <a:xfrm>
            <a:off x="4572000" y="2971800"/>
            <a:ext cx="914400" cy="914400"/>
          </a:xfrm>
          <a:prstGeom prst="straightConnector1">
            <a:avLst/>
          </a:prstGeom>
          <a:ln w="50800">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208118" y="3701534"/>
            <a:ext cx="556563" cy="369332"/>
          </a:xfrm>
          <a:prstGeom prst="rect">
            <a:avLst/>
          </a:prstGeom>
          <a:noFill/>
          <a:ln w="28575" cmpd="sng">
            <a:solidFill>
              <a:schemeClr val="bg1">
                <a:lumMod val="75000"/>
              </a:schemeClr>
            </a:solidFill>
          </a:ln>
        </p:spPr>
        <p:txBody>
          <a:bodyPr wrap="none" rtlCol="0">
            <a:spAutoFit/>
          </a:bodyPr>
          <a:lstStyle/>
          <a:p>
            <a:r>
              <a:rPr lang="fr-FR" dirty="0" smtClean="0"/>
              <a:t>TGP</a:t>
            </a:r>
            <a:endParaRPr lang="fr-FR" dirty="0"/>
          </a:p>
        </p:txBody>
      </p:sp>
      <p:sp>
        <p:nvSpPr>
          <p:cNvPr id="9" name="ZoneTexte 8"/>
          <p:cNvSpPr txBox="1"/>
          <p:nvPr/>
        </p:nvSpPr>
        <p:spPr>
          <a:xfrm>
            <a:off x="5638799" y="4070866"/>
            <a:ext cx="595035" cy="276999"/>
          </a:xfrm>
          <a:prstGeom prst="rect">
            <a:avLst/>
          </a:prstGeom>
          <a:noFill/>
          <a:ln w="28575" cmpd="sng">
            <a:solidFill>
              <a:schemeClr val="bg1">
                <a:lumMod val="75000"/>
              </a:schemeClr>
            </a:solidFill>
          </a:ln>
        </p:spPr>
        <p:txBody>
          <a:bodyPr wrap="none" rtlCol="0">
            <a:spAutoFit/>
          </a:bodyPr>
          <a:lstStyle/>
          <a:p>
            <a:r>
              <a:rPr lang="fr-FR" sz="1200" dirty="0" smtClean="0"/>
              <a:t>Lycées</a:t>
            </a:r>
            <a:endParaRPr lang="fr-FR" sz="1200"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lstStyle/>
          <a:p>
            <a:r>
              <a:rPr lang="fr-FR" dirty="0" smtClean="0"/>
              <a:t>Lieu</a:t>
            </a:r>
            <a:endParaRPr lang="fr-FR" dirty="0"/>
          </a:p>
        </p:txBody>
      </p:sp>
      <p:pic>
        <p:nvPicPr>
          <p:cNvPr id="10" name="Image 9" descr="IMG_4914.jpg"/>
          <p:cNvPicPr>
            <a:picLocks noChangeAspect="1"/>
          </p:cNvPicPr>
          <p:nvPr/>
        </p:nvPicPr>
        <p:blipFill>
          <a:blip r:embed="rId2"/>
          <a:stretch>
            <a:fillRect/>
          </a:stretch>
        </p:blipFill>
        <p:spPr>
          <a:xfrm>
            <a:off x="1329927" y="2209801"/>
            <a:ext cx="6484145" cy="4322763"/>
          </a:xfrm>
          <a:prstGeom prst="rect">
            <a:avLst/>
          </a:prstGeom>
        </p:spPr>
      </p:pic>
      <p:sp>
        <p:nvSpPr>
          <p:cNvPr id="22" name="Flèche vers le bas 21"/>
          <p:cNvSpPr/>
          <p:nvPr/>
        </p:nvSpPr>
        <p:spPr>
          <a:xfrm>
            <a:off x="4800600" y="5389564"/>
            <a:ext cx="2362200" cy="1066800"/>
          </a:xfrm>
          <a:prstGeom prst="downArrow">
            <a:avLst>
              <a:gd name="adj1" fmla="val 50000"/>
              <a:gd name="adj2" fmla="val 510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Conservatoire, MDA  et ASELQO</a:t>
            </a:r>
            <a:endParaRPr lang="fr-FR" sz="1200" dirty="0"/>
          </a:p>
        </p:txBody>
      </p:sp>
      <p:sp>
        <p:nvSpPr>
          <p:cNvPr id="21" name="Flèche vers la droite 20"/>
          <p:cNvSpPr/>
          <p:nvPr/>
        </p:nvSpPr>
        <p:spPr>
          <a:xfrm>
            <a:off x="6934200" y="4645407"/>
            <a:ext cx="1524000" cy="11223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Vers centre </a:t>
            </a:r>
            <a:endParaRPr lang="fr-FR" dirty="0"/>
          </a:p>
        </p:txBody>
      </p:sp>
      <p:sp>
        <p:nvSpPr>
          <p:cNvPr id="7" name="ZoneTexte 6"/>
          <p:cNvSpPr txBox="1"/>
          <p:nvPr/>
        </p:nvSpPr>
        <p:spPr>
          <a:xfrm>
            <a:off x="7494118" y="3978533"/>
            <a:ext cx="556563" cy="369332"/>
          </a:xfrm>
          <a:prstGeom prst="rect">
            <a:avLst/>
          </a:prstGeom>
          <a:noFill/>
          <a:ln w="28575" cmpd="sng">
            <a:solidFill>
              <a:schemeClr val="bg1">
                <a:lumMod val="75000"/>
              </a:schemeClr>
            </a:solidFill>
          </a:ln>
        </p:spPr>
        <p:txBody>
          <a:bodyPr wrap="none" rtlCol="0">
            <a:spAutoFit/>
          </a:bodyPr>
          <a:lstStyle/>
          <a:p>
            <a:r>
              <a:rPr lang="fr-FR" dirty="0" smtClean="0"/>
              <a:t>TGP</a:t>
            </a:r>
            <a:endParaRPr lang="fr-FR" dirty="0"/>
          </a:p>
        </p:txBody>
      </p:sp>
      <p:sp>
        <p:nvSpPr>
          <p:cNvPr id="20" name="Flèche vers la gauche 19"/>
          <p:cNvSpPr/>
          <p:nvPr/>
        </p:nvSpPr>
        <p:spPr>
          <a:xfrm rot="20926758">
            <a:off x="354290" y="5505082"/>
            <a:ext cx="3329801" cy="83576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Vers le campus par la passerelle</a:t>
            </a:r>
            <a:endParaRPr lang="fr-FR" dirty="0"/>
          </a:p>
        </p:txBody>
      </p:sp>
      <p:cxnSp>
        <p:nvCxnSpPr>
          <p:cNvPr id="13" name="Connecteur droit avec flèche 12"/>
          <p:cNvCxnSpPr/>
          <p:nvPr/>
        </p:nvCxnSpPr>
        <p:spPr>
          <a:xfrm>
            <a:off x="838200" y="2438400"/>
            <a:ext cx="1676400" cy="1540133"/>
          </a:xfrm>
          <a:prstGeom prst="straightConnector1">
            <a:avLst/>
          </a:prstGeom>
          <a:ln w="762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329927" y="6255565"/>
            <a:ext cx="5179347" cy="276999"/>
          </a:xfrm>
          <a:prstGeom prst="rect">
            <a:avLst/>
          </a:prstGeom>
          <a:noFill/>
        </p:spPr>
        <p:txBody>
          <a:bodyPr wrap="none" rtlCol="0">
            <a:spAutoFit/>
          </a:bodyPr>
          <a:lstStyle/>
          <a:p>
            <a:r>
              <a:rPr lang="fr-FR" sz="1200" dirty="0" smtClean="0">
                <a:solidFill>
                  <a:schemeClr val="bg1"/>
                </a:solidFill>
              </a:rPr>
              <a:t>Photo prise à l’occasion du Festival </a:t>
            </a:r>
            <a:r>
              <a:rPr lang="fr-FR" sz="1200" dirty="0" err="1" smtClean="0">
                <a:solidFill>
                  <a:schemeClr val="bg1"/>
                </a:solidFill>
              </a:rPr>
              <a:t>Enracinement-déracinement</a:t>
            </a:r>
            <a:r>
              <a:rPr lang="fr-FR" sz="1200" dirty="0" smtClean="0">
                <a:solidFill>
                  <a:schemeClr val="bg1"/>
                </a:solidFill>
              </a:rPr>
              <a:t> novembre 2017</a:t>
            </a:r>
            <a:endParaRPr lang="fr-FR"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Image 10" descr="IMG_4943.jpg"/>
          <p:cNvPicPr>
            <a:picLocks noChangeAspect="1"/>
          </p:cNvPicPr>
          <p:nvPr/>
        </p:nvPicPr>
        <p:blipFill>
          <a:blip r:embed="rId2"/>
          <a:stretch>
            <a:fillRect/>
          </a:stretch>
        </p:blipFill>
        <p:spPr>
          <a:xfrm>
            <a:off x="1851963" y="1424371"/>
            <a:ext cx="5791200" cy="4343400"/>
          </a:xfrm>
          <a:prstGeom prst="rect">
            <a:avLst/>
          </a:prstGeom>
        </p:spPr>
      </p:pic>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1"/>
            <a:ext cx="8229600" cy="609600"/>
          </a:xfrm>
        </p:spPr>
        <p:txBody>
          <a:bodyPr/>
          <a:lstStyle/>
          <a:p>
            <a:r>
              <a:rPr lang="fr-FR" dirty="0" smtClean="0"/>
              <a:t>Lieu</a:t>
            </a:r>
            <a:endParaRPr lang="fr-FR" dirty="0"/>
          </a:p>
        </p:txBody>
      </p:sp>
      <p:sp>
        <p:nvSpPr>
          <p:cNvPr id="22" name="Flèche vers le bas 21"/>
          <p:cNvSpPr/>
          <p:nvPr/>
        </p:nvSpPr>
        <p:spPr>
          <a:xfrm>
            <a:off x="4800600" y="5389564"/>
            <a:ext cx="2362200" cy="1066800"/>
          </a:xfrm>
          <a:prstGeom prst="downArrow">
            <a:avLst>
              <a:gd name="adj1" fmla="val 50000"/>
              <a:gd name="adj2" fmla="val 510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Conservatoire, MDA  et ASELQO</a:t>
            </a:r>
            <a:endParaRPr lang="fr-FR" sz="1200" dirty="0"/>
          </a:p>
        </p:txBody>
      </p:sp>
      <p:sp>
        <p:nvSpPr>
          <p:cNvPr id="21" name="Flèche vers la droite 20"/>
          <p:cNvSpPr/>
          <p:nvPr/>
        </p:nvSpPr>
        <p:spPr>
          <a:xfrm>
            <a:off x="6934200" y="4645407"/>
            <a:ext cx="1524000" cy="11223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Vers centre </a:t>
            </a:r>
            <a:endParaRPr lang="fr-FR" dirty="0"/>
          </a:p>
        </p:txBody>
      </p:sp>
      <p:sp>
        <p:nvSpPr>
          <p:cNvPr id="7" name="ZoneTexte 6"/>
          <p:cNvSpPr txBox="1"/>
          <p:nvPr/>
        </p:nvSpPr>
        <p:spPr>
          <a:xfrm>
            <a:off x="6934200" y="3609201"/>
            <a:ext cx="708963" cy="461665"/>
          </a:xfrm>
          <a:prstGeom prst="rect">
            <a:avLst/>
          </a:prstGeom>
          <a:noFill/>
          <a:ln w="28575" cmpd="sng">
            <a:solidFill>
              <a:schemeClr val="bg1">
                <a:lumMod val="75000"/>
              </a:schemeClr>
            </a:solidFill>
          </a:ln>
        </p:spPr>
        <p:txBody>
          <a:bodyPr wrap="square" rtlCol="0">
            <a:spAutoFit/>
          </a:bodyPr>
          <a:lstStyle/>
          <a:p>
            <a:r>
              <a:rPr lang="fr-FR" sz="2400" dirty="0" smtClean="0">
                <a:solidFill>
                  <a:schemeClr val="bg1"/>
                </a:solidFill>
              </a:rPr>
              <a:t>TGP</a:t>
            </a:r>
            <a:endParaRPr lang="fr-FR" sz="2400" dirty="0">
              <a:solidFill>
                <a:schemeClr val="bg1"/>
              </a:solidFill>
            </a:endParaRPr>
          </a:p>
        </p:txBody>
      </p:sp>
      <p:sp>
        <p:nvSpPr>
          <p:cNvPr id="20" name="Flèche vers la gauche 19"/>
          <p:cNvSpPr/>
          <p:nvPr/>
        </p:nvSpPr>
        <p:spPr>
          <a:xfrm rot="20926758">
            <a:off x="354290" y="5505082"/>
            <a:ext cx="3329801" cy="83576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Vers le campus par la passerelle</a:t>
            </a:r>
            <a:endParaRPr lang="fr-FR" dirty="0"/>
          </a:p>
        </p:txBody>
      </p:sp>
      <p:cxnSp>
        <p:nvCxnSpPr>
          <p:cNvPr id="13" name="Connecteur droit avec flèche 12"/>
          <p:cNvCxnSpPr/>
          <p:nvPr/>
        </p:nvCxnSpPr>
        <p:spPr>
          <a:xfrm>
            <a:off x="838200" y="2438400"/>
            <a:ext cx="1676400" cy="1540133"/>
          </a:xfrm>
          <a:prstGeom prst="straightConnector1">
            <a:avLst/>
          </a:prstGeom>
          <a:ln w="762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2356167" y="5767771"/>
            <a:ext cx="2215833" cy="369332"/>
          </a:xfrm>
          <a:prstGeom prst="rect">
            <a:avLst/>
          </a:prstGeom>
          <a:noFill/>
        </p:spPr>
        <p:txBody>
          <a:bodyPr wrap="none" rtlCol="0">
            <a:spAutoFit/>
          </a:bodyPr>
          <a:lstStyle/>
          <a:p>
            <a:r>
              <a:rPr lang="fr-FR" dirty="0" smtClean="0"/>
              <a:t>Photo de février 2021</a:t>
            </a:r>
            <a:endParaRPr lang="fr-FR" dirty="0"/>
          </a:p>
        </p:txBody>
      </p:sp>
      <p:cxnSp>
        <p:nvCxnSpPr>
          <p:cNvPr id="15" name="Connecteur droit avec flèche 14"/>
          <p:cNvCxnSpPr/>
          <p:nvPr/>
        </p:nvCxnSpPr>
        <p:spPr>
          <a:xfrm flipV="1">
            <a:off x="2514600" y="4645407"/>
            <a:ext cx="2286000" cy="307594"/>
          </a:xfrm>
          <a:prstGeom prst="straightConnector1">
            <a:avLst/>
          </a:prstGeom>
          <a:ln w="12700">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rot="21252858">
            <a:off x="3859641" y="4456030"/>
            <a:ext cx="538241" cy="369332"/>
          </a:xfrm>
          <a:prstGeom prst="rect">
            <a:avLst/>
          </a:prstGeom>
          <a:noFill/>
        </p:spPr>
        <p:txBody>
          <a:bodyPr wrap="none" rtlCol="0">
            <a:spAutoFit/>
          </a:bodyPr>
          <a:lstStyle/>
          <a:p>
            <a:r>
              <a:rPr lang="fr-FR" dirty="0" smtClean="0"/>
              <a:t>6 m</a:t>
            </a:r>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0"/>
            <a:ext cx="8229600" cy="3530600"/>
          </a:xfrm>
        </p:spPr>
        <p:txBody>
          <a:bodyPr>
            <a:normAutofit/>
          </a:bodyPr>
          <a:lstStyle/>
          <a:p>
            <a:r>
              <a:rPr lang="fr-FR" sz="3400" dirty="0" smtClean="0"/>
              <a:t>Comment ? </a:t>
            </a:r>
          </a:p>
          <a:p>
            <a:pPr lvl="1"/>
            <a:r>
              <a:rPr lang="fr-FR" sz="2600" dirty="0" smtClean="0"/>
              <a:t>Avec le soutien de </a:t>
            </a:r>
          </a:p>
          <a:p>
            <a:pPr lvl="1"/>
            <a:endParaRPr lang="fr-FR" sz="4000" dirty="0" smtClean="0"/>
          </a:p>
        </p:txBody>
      </p:sp>
      <p:pic>
        <p:nvPicPr>
          <p:cNvPr id="5" name="Image 4" descr="Capture d’écran 2021-03-09 à 20.37.01.png"/>
          <p:cNvPicPr>
            <a:picLocks noChangeAspect="1"/>
          </p:cNvPicPr>
          <p:nvPr/>
        </p:nvPicPr>
        <p:blipFill>
          <a:blip r:embed="rId2"/>
          <a:stretch>
            <a:fillRect/>
          </a:stretch>
        </p:blipFill>
        <p:spPr>
          <a:xfrm>
            <a:off x="1009650" y="2667000"/>
            <a:ext cx="7124700" cy="2463800"/>
          </a:xfrm>
          <a:prstGeom prst="rect">
            <a:avLst/>
          </a:prstGeom>
        </p:spPr>
      </p:pic>
      <p:sp>
        <p:nvSpPr>
          <p:cNvPr id="9" name="ZoneTexte 8"/>
          <p:cNvSpPr txBox="1"/>
          <p:nvPr/>
        </p:nvSpPr>
        <p:spPr>
          <a:xfrm>
            <a:off x="457200" y="5130800"/>
            <a:ext cx="8229600" cy="1200329"/>
          </a:xfrm>
          <a:prstGeom prst="rect">
            <a:avLst/>
          </a:prstGeom>
          <a:noFill/>
        </p:spPr>
        <p:txBody>
          <a:bodyPr wrap="square" rtlCol="0">
            <a:spAutoFit/>
          </a:bodyPr>
          <a:lstStyle/>
          <a:p>
            <a:r>
              <a:rPr lang="fr-FR" dirty="0" smtClean="0">
                <a:solidFill>
                  <a:srgbClr val="FF0000"/>
                </a:solidFill>
              </a:rPr>
              <a:t>Espace ouvert à tous en bas d’immeuble, 3 rue Bossuet . Sa vocation est de faciliter l’accès à la culture pour tous, de favoriser l’échange et de combattre l’isolement par un travail de médiation culturelle. La Fabrique peut accompagner les habitants dans la création et la mise en œuvre de projets culturels et citoyens.</a:t>
            </a:r>
            <a:endParaRPr lang="fr-FR"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0"/>
            <a:ext cx="8229600" cy="4876800"/>
          </a:xfrm>
        </p:spPr>
        <p:txBody>
          <a:bodyPr>
            <a:normAutofit fontScale="62500" lnSpcReduction="20000"/>
          </a:bodyPr>
          <a:lstStyle/>
          <a:p>
            <a:r>
              <a:rPr lang="fr-FR" sz="7200" dirty="0" smtClean="0"/>
              <a:t>Comment ? </a:t>
            </a:r>
          </a:p>
          <a:p>
            <a:endParaRPr lang="fr-FR" dirty="0" smtClean="0"/>
          </a:p>
          <a:p>
            <a:pPr lvl="1"/>
            <a:r>
              <a:rPr lang="fr-FR" sz="5895" dirty="0" smtClean="0"/>
              <a:t>Création </a:t>
            </a:r>
            <a:r>
              <a:rPr lang="fr-FR" sz="5895" dirty="0" smtClean="0">
                <a:solidFill>
                  <a:srgbClr val="FF6600"/>
                </a:solidFill>
              </a:rPr>
              <a:t>d’une association</a:t>
            </a:r>
            <a:r>
              <a:rPr lang="fr-FR" sz="4800" dirty="0" smtClean="0">
                <a:solidFill>
                  <a:srgbClr val="FF6600"/>
                </a:solidFill>
              </a:rPr>
              <a:t> </a:t>
            </a:r>
            <a:r>
              <a:rPr lang="fr-FR" sz="4800" dirty="0" smtClean="0"/>
              <a:t>pour gérer le MUR : nous inviterons les </a:t>
            </a:r>
            <a:r>
              <a:rPr lang="fr-FR" sz="4800" dirty="0" err="1" smtClean="0"/>
              <a:t>street-artistes</a:t>
            </a:r>
            <a:r>
              <a:rPr lang="fr-FR" sz="4800" dirty="0" smtClean="0"/>
              <a:t> locaux à en faire partie, ceux ci pourront proposer la programmation des artistes, 4 par an maximum, (chaque saison). </a:t>
            </a:r>
          </a:p>
          <a:p>
            <a:pPr lvl="1"/>
            <a:r>
              <a:rPr lang="fr-FR" sz="4800" dirty="0" smtClean="0"/>
              <a:t>Dans cette association, MUR de la Source, les associations locales seront invitées à voter pour les artistes qu’elles préfèrent dans la sélection des artistes locaux </a:t>
            </a:r>
          </a:p>
          <a:p>
            <a:pPr lvl="1"/>
            <a:endParaRPr lang="fr-FR" sz="48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rPr>
              <a:t>Le MUR d’Orléans La Source</a:t>
            </a:r>
            <a:endParaRPr lang="fr-FR" b="1" dirty="0">
              <a:solidFill>
                <a:srgbClr val="FF6600"/>
              </a:solidFill>
            </a:endParaRPr>
          </a:p>
        </p:txBody>
      </p:sp>
      <p:sp>
        <p:nvSpPr>
          <p:cNvPr id="3" name="Espace réservé du contenu 2"/>
          <p:cNvSpPr>
            <a:spLocks noGrp="1"/>
          </p:cNvSpPr>
          <p:nvPr>
            <p:ph idx="1"/>
          </p:nvPr>
        </p:nvSpPr>
        <p:spPr>
          <a:xfrm>
            <a:off x="457200" y="1600200"/>
            <a:ext cx="8229600" cy="4876800"/>
          </a:xfrm>
        </p:spPr>
        <p:txBody>
          <a:bodyPr>
            <a:normAutofit fontScale="70000" lnSpcReduction="20000"/>
          </a:bodyPr>
          <a:lstStyle/>
          <a:p>
            <a:r>
              <a:rPr lang="fr-FR" sz="7200" dirty="0" smtClean="0"/>
              <a:t>Comment ? </a:t>
            </a:r>
          </a:p>
          <a:p>
            <a:endParaRPr lang="fr-FR" dirty="0" smtClean="0"/>
          </a:p>
          <a:p>
            <a:pPr lvl="1"/>
            <a:r>
              <a:rPr lang="fr-FR" sz="4800" dirty="0" smtClean="0"/>
              <a:t>Chaque fresque sera l’occasion d’inviter des classes, centre de loisirs et d’échanger sur le travail des artistes. Ateliers de pratique, conférence, films et expo pourront être envisagés.</a:t>
            </a:r>
          </a:p>
          <a:p>
            <a:pPr lvl="1"/>
            <a:r>
              <a:rPr lang="fr-FR" sz="4800" dirty="0" smtClean="0"/>
              <a:t>Pour le </a:t>
            </a:r>
            <a:r>
              <a:rPr lang="fr-FR" sz="4800" dirty="0" err="1" smtClean="0"/>
              <a:t>nettoyage-recouvrement</a:t>
            </a:r>
            <a:r>
              <a:rPr lang="fr-FR" sz="4800" dirty="0" smtClean="0"/>
              <a:t> nous envisageons de créer des chantiers participatifs avant chaque prestation</a:t>
            </a:r>
          </a:p>
        </p:txBody>
      </p:sp>
    </p:spTree>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559</TotalTime>
  <Words>546</Words>
  <Application>Microsoft Macintosh PowerPoint</Application>
  <PresentationFormat>Présentation à l'écran (4:3)</PresentationFormat>
  <Paragraphs>69</Paragraphs>
  <Slides>16</Slides>
  <Notes>0</Notes>
  <HiddenSlides>0</HiddenSlides>
  <MMClips>0</MMClips>
  <ScaleCrop>false</ScaleCrop>
  <HeadingPairs>
    <vt:vector size="4" baseType="variant">
      <vt:variant>
        <vt:lpstr>Modèle de conception</vt:lpstr>
      </vt:variant>
      <vt:variant>
        <vt:i4>1</vt:i4>
      </vt:variant>
      <vt:variant>
        <vt:lpstr>Titres des diapositives</vt:lpstr>
      </vt:variant>
      <vt:variant>
        <vt:i4>16</vt:i4>
      </vt:variant>
    </vt:vector>
  </HeadingPairs>
  <TitlesOfParts>
    <vt:vector size="17" baseType="lpstr">
      <vt:lpstr>Thème Office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lpstr>Le MUR d’Orléans La Source</vt:lpstr>
    </vt:vector>
  </TitlesOfParts>
  <Company>py</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Mur d’Orléans La Source</dc:title>
  <dc:creator>PY ROB</dc:creator>
  <cp:lastModifiedBy>PY ROB</cp:lastModifiedBy>
  <cp:revision>17</cp:revision>
  <dcterms:created xsi:type="dcterms:W3CDTF">2021-03-11T20:23:26Z</dcterms:created>
  <dcterms:modified xsi:type="dcterms:W3CDTF">2021-03-11T20:25:37Z</dcterms:modified>
</cp:coreProperties>
</file>